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2"/>
  </p:sldMasterIdLst>
  <p:notesMasterIdLst>
    <p:notesMasterId r:id="rId27"/>
  </p:notesMasterIdLst>
  <p:sldIdLst>
    <p:sldId id="256" r:id="rId3"/>
    <p:sldId id="257" r:id="rId4"/>
    <p:sldId id="272" r:id="rId5"/>
    <p:sldId id="290" r:id="rId6"/>
    <p:sldId id="259" r:id="rId7"/>
    <p:sldId id="260" r:id="rId8"/>
    <p:sldId id="267" r:id="rId9"/>
    <p:sldId id="261" r:id="rId10"/>
    <p:sldId id="291" r:id="rId11"/>
    <p:sldId id="281" r:id="rId12"/>
    <p:sldId id="289" r:id="rId13"/>
    <p:sldId id="285" r:id="rId14"/>
    <p:sldId id="286" r:id="rId15"/>
    <p:sldId id="283" r:id="rId16"/>
    <p:sldId id="288" r:id="rId17"/>
    <p:sldId id="262" r:id="rId18"/>
    <p:sldId id="263" r:id="rId19"/>
    <p:sldId id="293" r:id="rId20"/>
    <p:sldId id="292" r:id="rId21"/>
    <p:sldId id="296" r:id="rId22"/>
    <p:sldId id="298" r:id="rId23"/>
    <p:sldId id="299" r:id="rId24"/>
    <p:sldId id="297" r:id="rId25"/>
    <p:sldId id="295" r:id="rId26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106" d="100"/>
          <a:sy n="106" d="100"/>
        </p:scale>
        <p:origin x="67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351759601478387"/>
          <c:y val="0.10200802499822455"/>
          <c:w val="0.7698022352355115"/>
          <c:h val="0.8022371416266764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C-43F6-AA39-5847BC8393B0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15</c:v>
                </c:pt>
                <c:pt idx="1">
                  <c:v>58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9C-43F6-AA39-5847BC8393B0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44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9C-43F6-AA39-5847BC839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20630144"/>
        <c:axId val="20648320"/>
        <c:axId val="20460416"/>
      </c:bar3DChart>
      <c:catAx>
        <c:axId val="2063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48320"/>
        <c:crosses val="autoZero"/>
        <c:auto val="1"/>
        <c:lblAlgn val="ctr"/>
        <c:lblOffset val="100"/>
        <c:noMultiLvlLbl val="0"/>
      </c:catAx>
      <c:valAx>
        <c:axId val="20648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30144"/>
        <c:crosses val="autoZero"/>
        <c:crossBetween val="between"/>
      </c:valAx>
      <c:serAx>
        <c:axId val="2046041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4832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190580974873759"/>
          <c:y val="2.7479291378170789E-2"/>
          <c:w val="0.69114542828574599"/>
          <c:h val="0.8702314620409408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75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A8-4898-B7DF-3C7EBB2C88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168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A8-4898-B7DF-3C7EBB2C88B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90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A8-4898-B7DF-3C7EBB2C88B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45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00-4722-9FE1-CE0CDE5FF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20496384"/>
        <c:axId val="20497920"/>
        <c:axId val="20461760"/>
      </c:bar3DChart>
      <c:catAx>
        <c:axId val="2049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97920"/>
        <c:crosses val="autoZero"/>
        <c:auto val="1"/>
        <c:lblAlgn val="ctr"/>
        <c:lblOffset val="100"/>
        <c:noMultiLvlLbl val="0"/>
      </c:catAx>
      <c:valAx>
        <c:axId val="2049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96384"/>
        <c:crosses val="autoZero"/>
        <c:crossBetween val="between"/>
      </c:valAx>
      <c:serAx>
        <c:axId val="2046176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9792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44276608281108"/>
          <c:y val="5.504536117767888E-2"/>
          <c:w val="0.702846162086882"/>
          <c:h val="0.7883664270227090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75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E8-486B-9450-99F40A795F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</c:v>
                </c:pt>
                <c:pt idx="1">
                  <c:v>44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E8-486B-9450-99F40A795FC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59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E8-486B-9450-99F40A795FC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43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27-402A-9BA3-40AA8E926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23598976"/>
        <c:axId val="23600512"/>
        <c:axId val="23606144"/>
      </c:bar3DChart>
      <c:catAx>
        <c:axId val="2359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600512"/>
        <c:crosses val="autoZero"/>
        <c:auto val="1"/>
        <c:lblAlgn val="ctr"/>
        <c:lblOffset val="100"/>
        <c:noMultiLvlLbl val="0"/>
      </c:catAx>
      <c:valAx>
        <c:axId val="2360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98976"/>
        <c:crosses val="autoZero"/>
        <c:crossBetween val="between"/>
      </c:valAx>
      <c:serAx>
        <c:axId val="2360614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600512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44276608281108"/>
          <c:y val="5.504536117767888E-2"/>
          <c:w val="0.71645160426375276"/>
          <c:h val="0.8245983110806801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AA-4FF1-84C8-4D79D884DB4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60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AA-4FF1-84C8-4D79D884DB4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75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AA-4FF1-84C8-4D79D884DB4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50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3-4825-B744-4AED00D99C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23646976"/>
        <c:axId val="23648512"/>
        <c:axId val="23608832"/>
      </c:bar3DChart>
      <c:catAx>
        <c:axId val="2364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648512"/>
        <c:crosses val="autoZero"/>
        <c:auto val="1"/>
        <c:lblAlgn val="ctr"/>
        <c:lblOffset val="100"/>
        <c:noMultiLvlLbl val="0"/>
      </c:catAx>
      <c:valAx>
        <c:axId val="2364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646976"/>
        <c:crosses val="autoZero"/>
        <c:crossBetween val="between"/>
      </c:valAx>
      <c:serAx>
        <c:axId val="236088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648512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26769247861348"/>
          <c:y val="0.12352928488393214"/>
          <c:w val="0.74501124859392576"/>
          <c:h val="0.7625151203925596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  <c:pt idx="3">
                  <c:v>ГСС</c:v>
                </c:pt>
                <c:pt idx="4">
                  <c:v>ВСМ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1">
                  <c:v>15</c:v>
                </c:pt>
                <c:pt idx="2">
                  <c:v>8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AA-4D09-928F-0B0BE03B815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  <c:pt idx="3">
                  <c:v>ГСС</c:v>
                </c:pt>
                <c:pt idx="4">
                  <c:v>ВСМ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2">
                  <c:v>4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AA-4D09-928F-0B0BE03B815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  <c:pt idx="3">
                  <c:v>ГСС</c:v>
                </c:pt>
                <c:pt idx="4">
                  <c:v>ВСМ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1">
                  <c:v>75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AA-4D09-928F-0B0BE03B815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  <c:pt idx="3">
                  <c:v>ГСС</c:v>
                </c:pt>
                <c:pt idx="4">
                  <c:v>ВСМ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1">
                  <c:v>75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8D-4D95-93CA-0A44F3364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32699520"/>
        <c:axId val="32701056"/>
        <c:axId val="32639616"/>
      </c:bar3DChart>
      <c:catAx>
        <c:axId val="32699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701056"/>
        <c:crosses val="autoZero"/>
        <c:auto val="1"/>
        <c:lblAlgn val="ctr"/>
        <c:lblOffset val="100"/>
        <c:noMultiLvlLbl val="0"/>
      </c:catAx>
      <c:valAx>
        <c:axId val="3270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699520"/>
        <c:crosses val="autoZero"/>
        <c:crossBetween val="between"/>
      </c:valAx>
      <c:serAx>
        <c:axId val="3263961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701056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786604250642668"/>
          <c:y val="4.5469563471452527E-2"/>
          <c:w val="0.7463082580511291"/>
          <c:h val="0.840147071161062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30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92-402F-819B-9E504A70F21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60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92-402F-819B-9E504A70F21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60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92-402F-819B-9E504A70F21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45</c:v>
                </c:pt>
                <c:pt idx="2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E-401F-96D1-ADEE18CA88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32219136"/>
        <c:axId val="32220672"/>
        <c:axId val="32204992"/>
      </c:bar3DChart>
      <c:catAx>
        <c:axId val="32219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20672"/>
        <c:crosses val="autoZero"/>
        <c:auto val="1"/>
        <c:lblAlgn val="ctr"/>
        <c:lblOffset val="100"/>
        <c:noMultiLvlLbl val="0"/>
      </c:catAx>
      <c:valAx>
        <c:axId val="3222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19136"/>
        <c:crosses val="autoZero"/>
        <c:crossBetween val="between"/>
      </c:valAx>
      <c:serAx>
        <c:axId val="322049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20672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59176862948142"/>
          <c:y val="7.0512998555716036E-2"/>
          <c:w val="0.6958904461349158"/>
          <c:h val="0.7521042983528145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56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9-4FC8-A6F6-0223B21AF3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70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9-4FC8-A6F6-0223B21AF30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60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9-4FC8-A6F6-0223B21AF30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СОГ</c:v>
                </c:pt>
                <c:pt idx="1">
                  <c:v>ГНП</c:v>
                </c:pt>
                <c:pt idx="2">
                  <c:v>УТГ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8-49A7-98B1-BC9E1FC93F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24173184"/>
        <c:axId val="24187264"/>
        <c:axId val="24120384"/>
      </c:bar3DChart>
      <c:catAx>
        <c:axId val="241731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187264"/>
        <c:crosses val="autoZero"/>
        <c:auto val="1"/>
        <c:lblAlgn val="ctr"/>
        <c:lblOffset val="100"/>
        <c:noMultiLvlLbl val="0"/>
      </c:catAx>
      <c:valAx>
        <c:axId val="2418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173184"/>
        <c:crosses val="autoZero"/>
        <c:crossBetween val="between"/>
      </c:valAx>
      <c:serAx>
        <c:axId val="24120384"/>
        <c:scaling>
          <c:orientation val="minMax"/>
        </c:scaling>
        <c:delete val="1"/>
        <c:axPos val="b"/>
        <c:majorTickMark val="none"/>
        <c:minorTickMark val="none"/>
        <c:tickLblPos val="nextTo"/>
        <c:crossAx val="24187264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92D050"/>
                </a:solidFill>
              </a:rPr>
              <a:t>ПЛАВАНИЕ</a:t>
            </a:r>
            <a:endParaRPr lang="ru-RU" dirty="0">
              <a:solidFill>
                <a:srgbClr val="92D050"/>
              </a:solidFill>
            </a:endParaRPr>
          </a:p>
        </c:rich>
      </c:tx>
      <c:layout>
        <c:manualLayout>
          <c:xMode val="edge"/>
          <c:yMode val="edge"/>
          <c:x val="0.22566558261203301"/>
          <c:y val="2.64553938451283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42426725313349"/>
          <c:y val="2.9685243306299298E-2"/>
          <c:w val="0.87197508357657227"/>
          <c:h val="0.9406295133874014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ГНП-1</c:v>
                </c:pt>
                <c:pt idx="1">
                  <c:v>ГНП-2</c:v>
                </c:pt>
                <c:pt idx="2">
                  <c:v>ГНП-3</c:v>
                </c:pt>
                <c:pt idx="3">
                  <c:v>УТГ-1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AE-4D74-AA4F-91861C31086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ГНП-1</c:v>
                </c:pt>
                <c:pt idx="1">
                  <c:v>ГНП-2</c:v>
                </c:pt>
                <c:pt idx="2">
                  <c:v>ГНП-3</c:v>
                </c:pt>
                <c:pt idx="3">
                  <c:v>УТГ-1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AE-4D74-AA4F-91861C31086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ГНП-1</c:v>
                </c:pt>
                <c:pt idx="1">
                  <c:v>ГНП-2</c:v>
                </c:pt>
                <c:pt idx="2">
                  <c:v>ГНП-3</c:v>
                </c:pt>
                <c:pt idx="3">
                  <c:v>УТГ-1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90</c:v>
                </c:pt>
                <c:pt idx="1">
                  <c:v>14</c:v>
                </c:pt>
                <c:pt idx="2">
                  <c:v>14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AE-4D74-AA4F-91861C310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2418048"/>
        <c:axId val="32423936"/>
        <c:axId val="24143168"/>
      </c:bar3DChart>
      <c:catAx>
        <c:axId val="32418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423936"/>
        <c:crosses val="autoZero"/>
        <c:auto val="1"/>
        <c:lblAlgn val="ctr"/>
        <c:lblOffset val="100"/>
        <c:noMultiLvlLbl val="0"/>
      </c:catAx>
      <c:valAx>
        <c:axId val="3242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18048"/>
        <c:crosses val="autoZero"/>
        <c:crossBetween val="between"/>
      </c:valAx>
      <c:serAx>
        <c:axId val="24143168"/>
        <c:scaling>
          <c:orientation val="minMax"/>
        </c:scaling>
        <c:delete val="1"/>
        <c:axPos val="b"/>
        <c:majorTickMark val="none"/>
        <c:minorTickMark val="none"/>
        <c:tickLblPos val="nextTo"/>
        <c:crossAx val="32423936"/>
        <c:crosses val="autoZero"/>
      </c:ser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54"/>
          <c:dPt>
            <c:idx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0-C402-4B0B-BC53-33095DD7844E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фонд З/П - 9389241,10</c:v>
                </c:pt>
                <c:pt idx="1">
                  <c:v>вознаграждение тренеров за результат - 62671,38</c:v>
                </c:pt>
                <c:pt idx="2">
                  <c:v>доплата молодым специалистам - 11572,16</c:v>
                </c:pt>
                <c:pt idx="3">
                  <c:v>спортивный инвентарь согласно РКМ - 184950</c:v>
                </c:pt>
                <c:pt idx="4">
                  <c:v>расходы на комунальные услуги и содержание имущества - 1483468,68</c:v>
                </c:pt>
                <c:pt idx="5">
                  <c:v>мероприятия - 299600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9389241.0999999996</c:v>
                </c:pt>
                <c:pt idx="1">
                  <c:v>62671.38</c:v>
                </c:pt>
                <c:pt idx="2">
                  <c:v>11572.16</c:v>
                </c:pt>
                <c:pt idx="3">
                  <c:v>184950</c:v>
                </c:pt>
                <c:pt idx="4">
                  <c:v>1483468.68</c:v>
                </c:pt>
                <c:pt idx="5">
                  <c:v>299600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02-4B0B-BC53-33095DD7844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7.6798152634766732E-3"/>
          <c:y val="1.4697441025071289E-2"/>
          <c:w val="0.9910504996971532"/>
          <c:h val="0.734958268525719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C6CD1BB-78A4-46E1-8299-4FE96CB749D3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D33234D-3229-438A-A96A-A44EA0198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9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3234D-3229-438A-A96A-A44EA0198B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96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96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210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124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3119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142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84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88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32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13699" y="190500"/>
            <a:ext cx="12192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90500"/>
            <a:ext cx="10363200" cy="5326732"/>
          </a:xfrm>
        </p:spPr>
        <p:txBody>
          <a:bodyPr/>
          <a:lstStyle>
            <a:lvl1pPr algn="ctr">
              <a:defRPr sz="1800" b="0"/>
            </a:lvl1pPr>
          </a:lstStyle>
          <a:p>
            <a:r>
              <a:rPr lang="ru-RU" dirty="0" smtClean="0"/>
              <a:t>Учреждение осуществляет свою деятельность в соответствии с Конституцией Российской Федерации, Конституцией Республики Татарстан, Федеральным законом от 29.12.2012 № 273-ФЗ «Об образовании в Российской Федерации»,  Законом Республики Татарстан от 22.07.2013 № 68-ЗРТ «Об образовании», Федеральным законом от 12.01.1996 № 7-ФЗ  «О некоммерческих организациях», другими федеральными законами и нормативными правовыми актами Российской Федерации, законами и иными нормативными правовыми актами Республики Татарстан, муниципальными правовыми актами </a:t>
            </a:r>
            <a:r>
              <a:rPr lang="ru-RU" dirty="0" err="1" smtClean="0"/>
              <a:t>Тетюшского</a:t>
            </a:r>
            <a:r>
              <a:rPr lang="ru-RU" dirty="0" smtClean="0"/>
              <a:t> муниципального района, а также настоящим Уставом. При осуществлении приносящей доход деятельности Учреждение руководствуется законодательством Российской Федерации, Республики Татарстан регулирующим эту деятельность. Осуществление указанной деятельности допускается, если это не противоречит законодательству. </a:t>
            </a: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0" y="5943600"/>
            <a:ext cx="12205699" cy="1066800"/>
          </a:xfrm>
          <a:custGeom>
            <a:avLst/>
            <a:gdLst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9144000 w 9144000"/>
              <a:gd name="connsiteY2" fmla="*/ 35814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4800600 w 9144000"/>
              <a:gd name="connsiteY2" fmla="*/ 18288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4800600 w 9144000"/>
              <a:gd name="connsiteY2" fmla="*/ 18288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4800600 w 9144000"/>
              <a:gd name="connsiteY2" fmla="*/ 18288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2971800 w 9144000"/>
              <a:gd name="connsiteY2" fmla="*/ 9144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2971800 w 9144000"/>
              <a:gd name="connsiteY2" fmla="*/ 9144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2971800 w 9144000"/>
              <a:gd name="connsiteY2" fmla="*/ 9144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2971800 w 9144000"/>
              <a:gd name="connsiteY2" fmla="*/ 914400 h 3581400"/>
              <a:gd name="connsiteX3" fmla="*/ 0 w 9144000"/>
              <a:gd name="connsiteY3" fmla="*/ 3581400 h 3581400"/>
              <a:gd name="connsiteX4" fmla="*/ 0 w 9144000"/>
              <a:gd name="connsiteY4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0 w 9144000"/>
              <a:gd name="connsiteY2" fmla="*/ 3581400 h 3581400"/>
              <a:gd name="connsiteX3" fmla="*/ 0 w 9144000"/>
              <a:gd name="connsiteY3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0 w 9144000"/>
              <a:gd name="connsiteY2" fmla="*/ 3581400 h 3581400"/>
              <a:gd name="connsiteX3" fmla="*/ 0 w 9144000"/>
              <a:gd name="connsiteY3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0 w 9144000"/>
              <a:gd name="connsiteY2" fmla="*/ 3581400 h 3581400"/>
              <a:gd name="connsiteX3" fmla="*/ 0 w 9144000"/>
              <a:gd name="connsiteY3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0 w 9144000"/>
              <a:gd name="connsiteY2" fmla="*/ 3581400 h 3581400"/>
              <a:gd name="connsiteX3" fmla="*/ 0 w 9144000"/>
              <a:gd name="connsiteY3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0 w 9144000"/>
              <a:gd name="connsiteY2" fmla="*/ 3581400 h 3581400"/>
              <a:gd name="connsiteX3" fmla="*/ 0 w 9144000"/>
              <a:gd name="connsiteY3" fmla="*/ 0 h 3581400"/>
              <a:gd name="connsiteX0" fmla="*/ 0 w 9144000"/>
              <a:gd name="connsiteY0" fmla="*/ 0 h 3581400"/>
              <a:gd name="connsiteX1" fmla="*/ 9144000 w 9144000"/>
              <a:gd name="connsiteY1" fmla="*/ 0 h 3581400"/>
              <a:gd name="connsiteX2" fmla="*/ 0 w 9144000"/>
              <a:gd name="connsiteY2" fmla="*/ 3581400 h 3581400"/>
              <a:gd name="connsiteX3" fmla="*/ 0 w 9144000"/>
              <a:gd name="connsiteY3" fmla="*/ 0 h 3581400"/>
              <a:gd name="connsiteX0" fmla="*/ 0 w 9144000"/>
              <a:gd name="connsiteY0" fmla="*/ 0 h 1905000"/>
              <a:gd name="connsiteX1" fmla="*/ 9144000 w 9144000"/>
              <a:gd name="connsiteY1" fmla="*/ 0 h 1905000"/>
              <a:gd name="connsiteX2" fmla="*/ 0 w 9144000"/>
              <a:gd name="connsiteY2" fmla="*/ 1905000 h 1905000"/>
              <a:gd name="connsiteX3" fmla="*/ 0 w 9144000"/>
              <a:gd name="connsiteY3" fmla="*/ 0 h 1905000"/>
              <a:gd name="connsiteX0" fmla="*/ 0 w 9144000"/>
              <a:gd name="connsiteY0" fmla="*/ 0 h 1905000"/>
              <a:gd name="connsiteX1" fmla="*/ 9144000 w 9144000"/>
              <a:gd name="connsiteY1" fmla="*/ 0 h 1905000"/>
              <a:gd name="connsiteX2" fmla="*/ 0 w 9144000"/>
              <a:gd name="connsiteY2" fmla="*/ 1905000 h 1905000"/>
              <a:gd name="connsiteX3" fmla="*/ 0 w 9144000"/>
              <a:gd name="connsiteY3" fmla="*/ 0 h 1905000"/>
              <a:gd name="connsiteX0" fmla="*/ 0 w 9144000"/>
              <a:gd name="connsiteY0" fmla="*/ 0 h 2349500"/>
              <a:gd name="connsiteX1" fmla="*/ 9144000 w 9144000"/>
              <a:gd name="connsiteY1" fmla="*/ 0 h 2349500"/>
              <a:gd name="connsiteX2" fmla="*/ 0 w 9144000"/>
              <a:gd name="connsiteY2" fmla="*/ 1905000 h 2349500"/>
              <a:gd name="connsiteX3" fmla="*/ 0 w 9144000"/>
              <a:gd name="connsiteY3" fmla="*/ 0 h 2349500"/>
              <a:gd name="connsiteX0" fmla="*/ 0 w 9144000"/>
              <a:gd name="connsiteY0" fmla="*/ 0 h 2349500"/>
              <a:gd name="connsiteX1" fmla="*/ 9144000 w 9144000"/>
              <a:gd name="connsiteY1" fmla="*/ 0 h 2349500"/>
              <a:gd name="connsiteX2" fmla="*/ 0 w 9144000"/>
              <a:gd name="connsiteY2" fmla="*/ 1905000 h 2349500"/>
              <a:gd name="connsiteX3" fmla="*/ 0 w 9144000"/>
              <a:gd name="connsiteY3" fmla="*/ 0 h 2349500"/>
              <a:gd name="connsiteX0" fmla="*/ 0 w 9144000"/>
              <a:gd name="connsiteY0" fmla="*/ 1 h 2349501"/>
              <a:gd name="connsiteX1" fmla="*/ 9144000 w 9144000"/>
              <a:gd name="connsiteY1" fmla="*/ 1 h 2349501"/>
              <a:gd name="connsiteX2" fmla="*/ 0 w 9144000"/>
              <a:gd name="connsiteY2" fmla="*/ 1905001 h 2349501"/>
              <a:gd name="connsiteX3" fmla="*/ 0 w 9144000"/>
              <a:gd name="connsiteY3" fmla="*/ 1 h 2349501"/>
              <a:gd name="connsiteX0" fmla="*/ 0 w 9144000"/>
              <a:gd name="connsiteY0" fmla="*/ 671286 h 3020786"/>
              <a:gd name="connsiteX1" fmla="*/ 9144000 w 9144000"/>
              <a:gd name="connsiteY1" fmla="*/ 671286 h 3020786"/>
              <a:gd name="connsiteX2" fmla="*/ 0 w 9144000"/>
              <a:gd name="connsiteY2" fmla="*/ 1905001 h 3020786"/>
              <a:gd name="connsiteX3" fmla="*/ 0 w 9144000"/>
              <a:gd name="connsiteY3" fmla="*/ 671286 h 3020786"/>
              <a:gd name="connsiteX0" fmla="*/ 0 w 9144000"/>
              <a:gd name="connsiteY0" fmla="*/ -1 h 2349499"/>
              <a:gd name="connsiteX1" fmla="*/ 9144000 w 9144000"/>
              <a:gd name="connsiteY1" fmla="*/ -1 h 2349499"/>
              <a:gd name="connsiteX2" fmla="*/ 0 w 9144000"/>
              <a:gd name="connsiteY2" fmla="*/ 1233714 h 2349499"/>
              <a:gd name="connsiteX3" fmla="*/ 0 w 9144000"/>
              <a:gd name="connsiteY3" fmla="*/ -1 h 2349499"/>
              <a:gd name="connsiteX0" fmla="*/ 0 w 9144000"/>
              <a:gd name="connsiteY0" fmla="*/ 0 h 2349500"/>
              <a:gd name="connsiteX1" fmla="*/ 9144000 w 9144000"/>
              <a:gd name="connsiteY1" fmla="*/ 0 h 2349500"/>
              <a:gd name="connsiteX2" fmla="*/ 0 w 9144000"/>
              <a:gd name="connsiteY2" fmla="*/ 1233715 h 2349500"/>
              <a:gd name="connsiteX3" fmla="*/ 0 w 9144000"/>
              <a:gd name="connsiteY3" fmla="*/ 0 h 2349500"/>
              <a:gd name="connsiteX0" fmla="*/ 0 w 9144000"/>
              <a:gd name="connsiteY0" fmla="*/ 0 h 2181679"/>
              <a:gd name="connsiteX1" fmla="*/ 9144000 w 9144000"/>
              <a:gd name="connsiteY1" fmla="*/ 0 h 2181679"/>
              <a:gd name="connsiteX2" fmla="*/ 0 w 9144000"/>
              <a:gd name="connsiteY2" fmla="*/ 1233715 h 2181679"/>
              <a:gd name="connsiteX3" fmla="*/ 0 w 9144000"/>
              <a:gd name="connsiteY3" fmla="*/ 0 h 2181679"/>
              <a:gd name="connsiteX0" fmla="*/ 0 w 9144000"/>
              <a:gd name="connsiteY0" fmla="*/ 0 h 2237619"/>
              <a:gd name="connsiteX1" fmla="*/ 9144000 w 9144000"/>
              <a:gd name="connsiteY1" fmla="*/ 0 h 2237619"/>
              <a:gd name="connsiteX2" fmla="*/ 0 w 9144000"/>
              <a:gd name="connsiteY2" fmla="*/ 1233715 h 2237619"/>
              <a:gd name="connsiteX3" fmla="*/ 0 w 9144000"/>
              <a:gd name="connsiteY3" fmla="*/ 0 h 2237619"/>
              <a:gd name="connsiteX0" fmla="*/ 0 w 10439400"/>
              <a:gd name="connsiteY0" fmla="*/ 0 h 1432615"/>
              <a:gd name="connsiteX1" fmla="*/ 9144000 w 10439400"/>
              <a:gd name="connsiteY1" fmla="*/ 0 h 1432615"/>
              <a:gd name="connsiteX2" fmla="*/ 7772400 w 10439400"/>
              <a:gd name="connsiteY2" fmla="*/ 1193397 h 1432615"/>
              <a:gd name="connsiteX3" fmla="*/ 0 w 10439400"/>
              <a:gd name="connsiteY3" fmla="*/ 1233715 h 1432615"/>
              <a:gd name="connsiteX4" fmla="*/ 0 w 10439400"/>
              <a:gd name="connsiteY4" fmla="*/ 0 h 1432615"/>
              <a:gd name="connsiteX0" fmla="*/ 0 w 10668000"/>
              <a:gd name="connsiteY0" fmla="*/ 0 h 1846539"/>
              <a:gd name="connsiteX1" fmla="*/ 9144000 w 10668000"/>
              <a:gd name="connsiteY1" fmla="*/ 0 h 1846539"/>
              <a:gd name="connsiteX2" fmla="*/ 9144000 w 10668000"/>
              <a:gd name="connsiteY2" fmla="*/ 1640920 h 1846539"/>
              <a:gd name="connsiteX3" fmla="*/ 0 w 10668000"/>
              <a:gd name="connsiteY3" fmla="*/ 1233715 h 1846539"/>
              <a:gd name="connsiteX4" fmla="*/ 0 w 10668000"/>
              <a:gd name="connsiteY4" fmla="*/ 0 h 1846539"/>
              <a:gd name="connsiteX0" fmla="*/ 0 w 10668000"/>
              <a:gd name="connsiteY0" fmla="*/ 234984 h 2081523"/>
              <a:gd name="connsiteX1" fmla="*/ 9144000 w 10668000"/>
              <a:gd name="connsiteY1" fmla="*/ 234984 h 2081523"/>
              <a:gd name="connsiteX2" fmla="*/ 9144000 w 10668000"/>
              <a:gd name="connsiteY2" fmla="*/ 1875904 h 2081523"/>
              <a:gd name="connsiteX3" fmla="*/ 0 w 10668000"/>
              <a:gd name="connsiteY3" fmla="*/ 1468699 h 2081523"/>
              <a:gd name="connsiteX4" fmla="*/ 0 w 10668000"/>
              <a:gd name="connsiteY4" fmla="*/ 234984 h 2081523"/>
              <a:gd name="connsiteX0" fmla="*/ 0 w 9144000"/>
              <a:gd name="connsiteY0" fmla="*/ 234983 h 2081522"/>
              <a:gd name="connsiteX1" fmla="*/ 9144000 w 9144000"/>
              <a:gd name="connsiteY1" fmla="*/ 234983 h 2081522"/>
              <a:gd name="connsiteX2" fmla="*/ 9144000 w 9144000"/>
              <a:gd name="connsiteY2" fmla="*/ 1875903 h 2081522"/>
              <a:gd name="connsiteX3" fmla="*/ 0 w 9144000"/>
              <a:gd name="connsiteY3" fmla="*/ 1468698 h 2081522"/>
              <a:gd name="connsiteX4" fmla="*/ 0 w 9144000"/>
              <a:gd name="connsiteY4" fmla="*/ 234983 h 2081522"/>
              <a:gd name="connsiteX0" fmla="*/ 0 w 9144000"/>
              <a:gd name="connsiteY0" fmla="*/ 730583 h 2577122"/>
              <a:gd name="connsiteX1" fmla="*/ 4940300 w 9144000"/>
              <a:gd name="connsiteY1" fmla="*/ 0 h 2577122"/>
              <a:gd name="connsiteX2" fmla="*/ 9144000 w 9144000"/>
              <a:gd name="connsiteY2" fmla="*/ 730583 h 2577122"/>
              <a:gd name="connsiteX3" fmla="*/ 9144000 w 9144000"/>
              <a:gd name="connsiteY3" fmla="*/ 2371503 h 2577122"/>
              <a:gd name="connsiteX4" fmla="*/ 0 w 9144000"/>
              <a:gd name="connsiteY4" fmla="*/ 1964298 h 2577122"/>
              <a:gd name="connsiteX5" fmla="*/ 0 w 9144000"/>
              <a:gd name="connsiteY5" fmla="*/ 730583 h 2577122"/>
              <a:gd name="connsiteX0" fmla="*/ 0 w 9144000"/>
              <a:gd name="connsiteY0" fmla="*/ 730583 h 2163196"/>
              <a:gd name="connsiteX1" fmla="*/ 4940300 w 9144000"/>
              <a:gd name="connsiteY1" fmla="*/ 0 h 2163196"/>
              <a:gd name="connsiteX2" fmla="*/ 9144000 w 9144000"/>
              <a:gd name="connsiteY2" fmla="*/ 730583 h 2163196"/>
              <a:gd name="connsiteX3" fmla="*/ 9144000 w 9144000"/>
              <a:gd name="connsiteY3" fmla="*/ 1598367 h 2163196"/>
              <a:gd name="connsiteX4" fmla="*/ 0 w 9144000"/>
              <a:gd name="connsiteY4" fmla="*/ 1964298 h 2163196"/>
              <a:gd name="connsiteX5" fmla="*/ 0 w 9144000"/>
              <a:gd name="connsiteY5" fmla="*/ 730583 h 2163196"/>
              <a:gd name="connsiteX0" fmla="*/ 0 w 9144000"/>
              <a:gd name="connsiteY0" fmla="*/ 913051 h 2345664"/>
              <a:gd name="connsiteX1" fmla="*/ 4940300 w 9144000"/>
              <a:gd name="connsiteY1" fmla="*/ 182468 h 2345664"/>
              <a:gd name="connsiteX2" fmla="*/ 9144000 w 9144000"/>
              <a:gd name="connsiteY2" fmla="*/ 296129 h 2345664"/>
              <a:gd name="connsiteX3" fmla="*/ 9144000 w 9144000"/>
              <a:gd name="connsiteY3" fmla="*/ 1780835 h 2345664"/>
              <a:gd name="connsiteX4" fmla="*/ 0 w 9144000"/>
              <a:gd name="connsiteY4" fmla="*/ 2146766 h 2345664"/>
              <a:gd name="connsiteX5" fmla="*/ 0 w 9144000"/>
              <a:gd name="connsiteY5" fmla="*/ 913051 h 2345664"/>
              <a:gd name="connsiteX0" fmla="*/ 0 w 9144000"/>
              <a:gd name="connsiteY0" fmla="*/ 833404 h 2266017"/>
              <a:gd name="connsiteX1" fmla="*/ 4940300 w 9144000"/>
              <a:gd name="connsiteY1" fmla="*/ 102821 h 2266017"/>
              <a:gd name="connsiteX2" fmla="*/ 9144000 w 9144000"/>
              <a:gd name="connsiteY2" fmla="*/ 216482 h 2266017"/>
              <a:gd name="connsiteX3" fmla="*/ 9144000 w 9144000"/>
              <a:gd name="connsiteY3" fmla="*/ 1701188 h 2266017"/>
              <a:gd name="connsiteX4" fmla="*/ 0 w 9144000"/>
              <a:gd name="connsiteY4" fmla="*/ 2067119 h 2266017"/>
              <a:gd name="connsiteX5" fmla="*/ 0 w 9144000"/>
              <a:gd name="connsiteY5" fmla="*/ 833404 h 2266017"/>
              <a:gd name="connsiteX0" fmla="*/ 0 w 9144000"/>
              <a:gd name="connsiteY0" fmla="*/ 832082 h 2264695"/>
              <a:gd name="connsiteX1" fmla="*/ 3568700 w 9144000"/>
              <a:gd name="connsiteY1" fmla="*/ 102821 h 2264695"/>
              <a:gd name="connsiteX2" fmla="*/ 9144000 w 9144000"/>
              <a:gd name="connsiteY2" fmla="*/ 215160 h 2264695"/>
              <a:gd name="connsiteX3" fmla="*/ 9144000 w 9144000"/>
              <a:gd name="connsiteY3" fmla="*/ 1699866 h 2264695"/>
              <a:gd name="connsiteX4" fmla="*/ 0 w 9144000"/>
              <a:gd name="connsiteY4" fmla="*/ 2065797 h 2264695"/>
              <a:gd name="connsiteX5" fmla="*/ 0 w 9144000"/>
              <a:gd name="connsiteY5" fmla="*/ 832082 h 2264695"/>
              <a:gd name="connsiteX0" fmla="*/ 0 w 9144000"/>
              <a:gd name="connsiteY0" fmla="*/ 832082 h 2264695"/>
              <a:gd name="connsiteX1" fmla="*/ 3568700 w 9144000"/>
              <a:gd name="connsiteY1" fmla="*/ 102821 h 2264695"/>
              <a:gd name="connsiteX2" fmla="*/ 9144000 w 9144000"/>
              <a:gd name="connsiteY2" fmla="*/ 215160 h 2264695"/>
              <a:gd name="connsiteX3" fmla="*/ 9144000 w 9144000"/>
              <a:gd name="connsiteY3" fmla="*/ 1699866 h 2264695"/>
              <a:gd name="connsiteX4" fmla="*/ 0 w 9144000"/>
              <a:gd name="connsiteY4" fmla="*/ 2065797 h 2264695"/>
              <a:gd name="connsiteX5" fmla="*/ 0 w 9144000"/>
              <a:gd name="connsiteY5" fmla="*/ 832082 h 2264695"/>
              <a:gd name="connsiteX0" fmla="*/ 0 w 9144000"/>
              <a:gd name="connsiteY0" fmla="*/ 832082 h 2264695"/>
              <a:gd name="connsiteX1" fmla="*/ 3568700 w 9144000"/>
              <a:gd name="connsiteY1" fmla="*/ 102821 h 2264695"/>
              <a:gd name="connsiteX2" fmla="*/ 9144000 w 9144000"/>
              <a:gd name="connsiteY2" fmla="*/ 215160 h 2264695"/>
              <a:gd name="connsiteX3" fmla="*/ 9144000 w 9144000"/>
              <a:gd name="connsiteY3" fmla="*/ 1699866 h 2264695"/>
              <a:gd name="connsiteX4" fmla="*/ 0 w 9144000"/>
              <a:gd name="connsiteY4" fmla="*/ 2065797 h 2264695"/>
              <a:gd name="connsiteX5" fmla="*/ 0 w 9144000"/>
              <a:gd name="connsiteY5" fmla="*/ 832082 h 2264695"/>
              <a:gd name="connsiteX0" fmla="*/ 0 w 9144000"/>
              <a:gd name="connsiteY0" fmla="*/ 761553 h 2194166"/>
              <a:gd name="connsiteX1" fmla="*/ 9144000 w 9144000"/>
              <a:gd name="connsiteY1" fmla="*/ 144631 h 2194166"/>
              <a:gd name="connsiteX2" fmla="*/ 9144000 w 9144000"/>
              <a:gd name="connsiteY2" fmla="*/ 1629337 h 2194166"/>
              <a:gd name="connsiteX3" fmla="*/ 0 w 9144000"/>
              <a:gd name="connsiteY3" fmla="*/ 1995268 h 2194166"/>
              <a:gd name="connsiteX4" fmla="*/ 0 w 9144000"/>
              <a:gd name="connsiteY4" fmla="*/ 761553 h 2194166"/>
              <a:gd name="connsiteX0" fmla="*/ 0 w 9144000"/>
              <a:gd name="connsiteY0" fmla="*/ 761553 h 2442422"/>
              <a:gd name="connsiteX1" fmla="*/ 9144000 w 9144000"/>
              <a:gd name="connsiteY1" fmla="*/ 144631 h 2442422"/>
              <a:gd name="connsiteX2" fmla="*/ 9144000 w 9144000"/>
              <a:gd name="connsiteY2" fmla="*/ 1629337 h 2442422"/>
              <a:gd name="connsiteX3" fmla="*/ 0 w 9144000"/>
              <a:gd name="connsiteY3" fmla="*/ 1995268 h 2442422"/>
              <a:gd name="connsiteX4" fmla="*/ 0 w 9144000"/>
              <a:gd name="connsiteY4" fmla="*/ 761553 h 2442422"/>
              <a:gd name="connsiteX0" fmla="*/ 0 w 9144000"/>
              <a:gd name="connsiteY0" fmla="*/ 1711324 h 3392193"/>
              <a:gd name="connsiteX1" fmla="*/ 9144000 w 9144000"/>
              <a:gd name="connsiteY1" fmla="*/ 1094402 h 3392193"/>
              <a:gd name="connsiteX2" fmla="*/ 9144000 w 9144000"/>
              <a:gd name="connsiteY2" fmla="*/ 2579108 h 3392193"/>
              <a:gd name="connsiteX3" fmla="*/ 0 w 9144000"/>
              <a:gd name="connsiteY3" fmla="*/ 2945039 h 3392193"/>
              <a:gd name="connsiteX4" fmla="*/ 0 w 9144000"/>
              <a:gd name="connsiteY4" fmla="*/ 1711324 h 3392193"/>
              <a:gd name="connsiteX0" fmla="*/ 0 w 9144000"/>
              <a:gd name="connsiteY0" fmla="*/ 1711324 h 3392193"/>
              <a:gd name="connsiteX1" fmla="*/ 9144000 w 9144000"/>
              <a:gd name="connsiteY1" fmla="*/ 1094402 h 3392193"/>
              <a:gd name="connsiteX2" fmla="*/ 9144000 w 9144000"/>
              <a:gd name="connsiteY2" fmla="*/ 2579110 h 3392193"/>
              <a:gd name="connsiteX3" fmla="*/ 0 w 9144000"/>
              <a:gd name="connsiteY3" fmla="*/ 2945039 h 3392193"/>
              <a:gd name="connsiteX4" fmla="*/ 0 w 9144000"/>
              <a:gd name="connsiteY4" fmla="*/ 1711324 h 3392193"/>
              <a:gd name="connsiteX0" fmla="*/ 0 w 9144000"/>
              <a:gd name="connsiteY0" fmla="*/ 1711324 h 3392193"/>
              <a:gd name="connsiteX1" fmla="*/ 9144000 w 9144000"/>
              <a:gd name="connsiteY1" fmla="*/ 1094402 h 3392193"/>
              <a:gd name="connsiteX2" fmla="*/ 9144000 w 9144000"/>
              <a:gd name="connsiteY2" fmla="*/ 2579110 h 3392193"/>
              <a:gd name="connsiteX3" fmla="*/ 0 w 9144000"/>
              <a:gd name="connsiteY3" fmla="*/ 2945039 h 3392193"/>
              <a:gd name="connsiteX4" fmla="*/ 0 w 9144000"/>
              <a:gd name="connsiteY4" fmla="*/ 1711324 h 3392193"/>
              <a:gd name="connsiteX0" fmla="*/ 0 w 9144000"/>
              <a:gd name="connsiteY0" fmla="*/ 1711324 h 3392193"/>
              <a:gd name="connsiteX1" fmla="*/ 9144000 w 9144000"/>
              <a:gd name="connsiteY1" fmla="*/ 1094402 h 3392193"/>
              <a:gd name="connsiteX2" fmla="*/ 9144000 w 9144000"/>
              <a:gd name="connsiteY2" fmla="*/ 2879895 h 3392193"/>
              <a:gd name="connsiteX3" fmla="*/ 0 w 9144000"/>
              <a:gd name="connsiteY3" fmla="*/ 2945039 h 3392193"/>
              <a:gd name="connsiteX4" fmla="*/ 0 w 9144000"/>
              <a:gd name="connsiteY4" fmla="*/ 1711324 h 3392193"/>
              <a:gd name="connsiteX0" fmla="*/ 0 w 9154274"/>
              <a:gd name="connsiteY0" fmla="*/ 1711324 h 3392193"/>
              <a:gd name="connsiteX1" fmla="*/ 9144000 w 9154274"/>
              <a:gd name="connsiteY1" fmla="*/ 1094402 h 3392193"/>
              <a:gd name="connsiteX2" fmla="*/ 9154274 w 9154274"/>
              <a:gd name="connsiteY2" fmla="*/ 2961568 h 3392193"/>
              <a:gd name="connsiteX3" fmla="*/ 0 w 9154274"/>
              <a:gd name="connsiteY3" fmla="*/ 2945039 h 3392193"/>
              <a:gd name="connsiteX4" fmla="*/ 0 w 9154274"/>
              <a:gd name="connsiteY4" fmla="*/ 1711324 h 3392193"/>
              <a:gd name="connsiteX0" fmla="*/ 0 w 9154274"/>
              <a:gd name="connsiteY0" fmla="*/ 1711324 h 3392193"/>
              <a:gd name="connsiteX1" fmla="*/ 9144000 w 9154274"/>
              <a:gd name="connsiteY1" fmla="*/ 1094402 h 3392193"/>
              <a:gd name="connsiteX2" fmla="*/ 9154274 w 9154274"/>
              <a:gd name="connsiteY2" fmla="*/ 3010571 h 3392193"/>
              <a:gd name="connsiteX3" fmla="*/ 0 w 9154274"/>
              <a:gd name="connsiteY3" fmla="*/ 2945039 h 3392193"/>
              <a:gd name="connsiteX4" fmla="*/ 0 w 9154274"/>
              <a:gd name="connsiteY4" fmla="*/ 1711324 h 3392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4274" h="3392193">
                <a:moveTo>
                  <a:pt x="0" y="1711324"/>
                </a:moveTo>
                <a:cubicBezTo>
                  <a:pt x="513708" y="3392193"/>
                  <a:pt x="5445303" y="0"/>
                  <a:pt x="9144000" y="1094402"/>
                </a:cubicBezTo>
                <a:cubicBezTo>
                  <a:pt x="9147425" y="1716791"/>
                  <a:pt x="9150849" y="2388182"/>
                  <a:pt x="9154274" y="3010571"/>
                </a:cubicBezTo>
                <a:lnTo>
                  <a:pt x="0" y="2945039"/>
                </a:lnTo>
                <a:lnTo>
                  <a:pt x="0" y="1711324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2231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4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55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2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6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3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47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54DA-197C-42E2-B40E-65295D53AF53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6" descr="horizon.png"/>
          <p:cNvPicPr>
            <a:picLocks noChangeAspect="1"/>
          </p:cNvPicPr>
          <p:nvPr userDrawn="1"/>
        </p:nvPicPr>
        <p:blipFill>
          <a:blip r:embed="rId24" cstate="print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804789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19536" y="548680"/>
            <a:ext cx="8020922" cy="446449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учреждения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«Спортивная школа»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Тетюшского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атарстан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тренировочный год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7924800" cy="778098"/>
          </a:xfrm>
        </p:spPr>
        <p:txBody>
          <a:bodyPr>
            <a:normAutofit fontScale="90000"/>
          </a:bodyPr>
          <a:lstStyle/>
          <a:p>
            <a:r>
              <a:rPr lang="ru-RU" dirty="0"/>
              <a:t>Финансирование в </a:t>
            </a:r>
            <a:r>
              <a:rPr lang="ru-RU" dirty="0" smtClean="0"/>
              <a:t>2019 </a:t>
            </a:r>
            <a:r>
              <a:rPr lang="ru-RU" dirty="0"/>
              <a:t>году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879553"/>
              </p:ext>
            </p:extLst>
          </p:nvPr>
        </p:nvGraphicFramePr>
        <p:xfrm>
          <a:off x="2133600" y="1052736"/>
          <a:ext cx="79248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57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1625" y="332657"/>
            <a:ext cx="6798735" cy="130386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районном мероприятии  «Лыжня Татарстана»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047" y="4463855"/>
            <a:ext cx="2634301" cy="14760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246" y="4603892"/>
            <a:ext cx="2647539" cy="17639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73" y="2978278"/>
            <a:ext cx="2647539" cy="17639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585" y="1773826"/>
            <a:ext cx="2647539" cy="17639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5" y="2141466"/>
            <a:ext cx="3485761" cy="2322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4666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6466" y="546618"/>
            <a:ext cx="7814320" cy="137021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организации и проведении татарского народного праздника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Сабан-Туй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125" y="1774961"/>
            <a:ext cx="3421114" cy="2565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1396725"/>
            <a:ext cx="3359132" cy="2519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866" y="3276364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66" y="4077073"/>
            <a:ext cx="3888432" cy="2187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592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татарского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праздника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Сабан-Туй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9117" y="3110805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32" y="4259325"/>
            <a:ext cx="2810430" cy="2107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79" y="2730243"/>
            <a:ext cx="2582808" cy="1937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4365104"/>
            <a:ext cx="3048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19" y="2709368"/>
            <a:ext cx="2822550" cy="1880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87" y="4467192"/>
            <a:ext cx="2826991" cy="159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870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организации и проведении республиканского фестиваля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мордовской культуры "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Валда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шинясь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в селе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Кильдюшево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9037" y="2324945"/>
            <a:ext cx="2324102" cy="1548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30059" y="4250320"/>
            <a:ext cx="2324102" cy="1548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3632" y="4077931"/>
            <a:ext cx="2324102" cy="1548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18602" y="2907073"/>
            <a:ext cx="2324102" cy="1548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9988" y="1988841"/>
            <a:ext cx="2324102" cy="1548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55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418654"/>
            <a:ext cx="7924800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общественной жизни района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172" y="1052737"/>
            <a:ext cx="2698207" cy="35976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023" y="1769607"/>
            <a:ext cx="3168352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655" y="3212976"/>
            <a:ext cx="3590528" cy="26928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7" y="3920037"/>
            <a:ext cx="3638373" cy="27287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3679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9148" y="279996"/>
            <a:ext cx="4477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Спортивные достижения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7" y="1234103"/>
            <a:ext cx="2661585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70" y="1018079"/>
            <a:ext cx="2785462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769" y="2944559"/>
            <a:ext cx="3464535" cy="2308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634" y="1052736"/>
            <a:ext cx="3184283" cy="2122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306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61640" y="260649"/>
            <a:ext cx="4846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Спортивные достижения </a:t>
            </a: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отделения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легкой атлетики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16" y="1182574"/>
            <a:ext cx="4098032" cy="3073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833" y="3321225"/>
            <a:ext cx="3746399" cy="2809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47" y="1040913"/>
            <a:ext cx="3767403" cy="2825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872" y="3384040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35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67608" y="404665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Спортивные достижения </a:t>
            </a: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отделения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вольной борьбы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933056"/>
            <a:ext cx="3435972" cy="2290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548" y="3637568"/>
            <a:ext cx="3204356" cy="2608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493" y="1299954"/>
            <a:ext cx="3048000" cy="2030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1441385"/>
            <a:ext cx="3613584" cy="2409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939" y="1282176"/>
            <a:ext cx="3315657" cy="2314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32" y="3413298"/>
            <a:ext cx="3944100" cy="2637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719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1" y="188642"/>
            <a:ext cx="7885113" cy="1080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Спортивные достижения </a:t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отделения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бадминтона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980729"/>
            <a:ext cx="3744416" cy="2497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875965"/>
            <a:ext cx="4163616" cy="2602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658" y="3129772"/>
            <a:ext cx="4504782" cy="3004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59" y="3478225"/>
            <a:ext cx="3700682" cy="2775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345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866" y="915337"/>
            <a:ext cx="6635495" cy="6539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7609" y="1628801"/>
            <a:ext cx="6931993" cy="4306332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/>
              <a:t>Учреждение осуществляет свою деятельность в соответствии с Конституцией Российской Федерации, Конституцией Республики </a:t>
            </a:r>
            <a:r>
              <a:rPr lang="ru-RU" sz="2400" dirty="0"/>
              <a:t>Татарстан и другими </a:t>
            </a:r>
            <a:r>
              <a:rPr lang="ru-RU" sz="2400" dirty="0"/>
              <a:t>федеральными законами и нормативными правовыми актами Российской Федерации, законами и иными нормативными правовыми актами Республики Татарстан, муниципальными правовыми актами </a:t>
            </a:r>
            <a:r>
              <a:rPr lang="ru-RU" sz="2400" dirty="0" err="1"/>
              <a:t>Тетюшского</a:t>
            </a:r>
            <a:r>
              <a:rPr lang="ru-RU" sz="2400" dirty="0"/>
              <a:t> муниципального района, а также </a:t>
            </a:r>
            <a:r>
              <a:rPr lang="ru-RU" sz="2400" dirty="0"/>
              <a:t>Уставом</a:t>
            </a:r>
            <a:r>
              <a:rPr lang="ru-RU" sz="2400" dirty="0"/>
              <a:t>. При осуществлении приносящей доход деятельности Учреждение руководствуется законодательством Российской Федерации, Республики Татарстан регулирующим эту деятельность.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6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7166" y="332656"/>
            <a:ext cx="6878708" cy="1440160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Спортивные достижения </a:t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отделения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плавания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1628800"/>
            <a:ext cx="2949792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257" y="3938713"/>
            <a:ext cx="3707404" cy="2081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539" y="1649755"/>
            <a:ext cx="3809067" cy="2138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842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443" y="332657"/>
            <a:ext cx="6620967" cy="1296144"/>
          </a:xfrm>
        </p:spPr>
        <p:txBody>
          <a:bodyPr/>
          <a:lstStyle/>
          <a:p>
            <a:r>
              <a:rPr lang="ru-RU" dirty="0" smtClean="0"/>
              <a:t>Рейтинг Спортивных школ</a:t>
            </a:r>
            <a:endParaRPr lang="ru-RU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-26750281" y="4807472"/>
            <a:ext cx="7095021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buClrTx/>
              <a:buSzTx/>
            </a:pPr>
            <a:r>
              <a:rPr lang="ru-RU" altLang="ru-RU" sz="1400" b="1" cap="non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подсчета баллов</a:t>
            </a:r>
            <a:endParaRPr lang="ru-RU" altLang="ru-RU" sz="600" cap="none"/>
          </a:p>
          <a:p>
            <a:pPr defTabSz="914400">
              <a:buClrTx/>
              <a:buSzTx/>
            </a:pPr>
            <a:r>
              <a:rPr lang="ru-RU" altLang="ru-RU" sz="1400" b="1" cap="non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группа </a:t>
            </a:r>
            <a:r>
              <a:rPr lang="ru-RU" altLang="ru-RU" sz="1400" b="1" cap="non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400" b="1" cap="non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СШ муниципальных районов Республики Татарстан</a:t>
            </a:r>
            <a:endParaRPr lang="ru-RU" altLang="ru-RU" sz="600" cap="none"/>
          </a:p>
          <a:p>
            <a:pPr defTabSz="914400">
              <a:buClrTx/>
              <a:buSzTx/>
            </a:pPr>
            <a:endParaRPr lang="ru-RU" altLang="ru-RU" sz="1800" cap="none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2770405" y="1184217"/>
            <a:ext cx="5197571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подсчета баллов</a:t>
            </a:r>
            <a:endParaRPr lang="ru-RU" altLang="ru-RU" sz="600"/>
          </a:p>
          <a:p>
            <a:r>
              <a:rPr lang="ru-RU" altLang="ru-RU" sz="1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группа </a:t>
            </a:r>
            <a:r>
              <a:rPr lang="ru-RU" altLang="ru-RU" sz="14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СШ муниципальных районов Республики Татарстан</a:t>
            </a:r>
            <a:endParaRPr lang="ru-RU" altLang="ru-RU" sz="600"/>
          </a:p>
          <a:p>
            <a:endParaRPr lang="ru-RU" alt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48" y="1153386"/>
            <a:ext cx="6222750" cy="493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8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594" y="345316"/>
            <a:ext cx="6639767" cy="56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0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9" y="-1437664"/>
            <a:ext cx="6620967" cy="3024336"/>
          </a:xfrm>
        </p:spPr>
        <p:txBody>
          <a:bodyPr/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Тренеры спортивной школы принимают нормы ВФСК ГТО </a:t>
            </a:r>
            <a:b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населения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Тетюшского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574" y="1921775"/>
            <a:ext cx="2950368" cy="22127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700808"/>
            <a:ext cx="2950368" cy="22127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106" y="4058552"/>
            <a:ext cx="2950368" cy="22127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738" y="3949301"/>
            <a:ext cx="2809002" cy="2106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993" y="3896289"/>
            <a:ext cx="2950368" cy="22127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1530097"/>
            <a:ext cx="2950368" cy="22127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9463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1844825"/>
            <a:ext cx="8825657" cy="2932556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/>
              <a:t>Спасибо за внимание</a:t>
            </a:r>
            <a:endParaRPr lang="ru-RU" sz="60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0442" y="2492895"/>
            <a:ext cx="6620968" cy="3144887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5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88641"/>
            <a:ext cx="7924800" cy="1066131"/>
          </a:xfrm>
        </p:spPr>
        <p:txBody>
          <a:bodyPr/>
          <a:lstStyle/>
          <a:p>
            <a:pPr algn="ctr"/>
            <a:r>
              <a:rPr lang="ru-RU" sz="1800" dirty="0"/>
              <a:t>Перечень локальных актов, регламентирующих деятельность учреждения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2279576" y="973789"/>
            <a:ext cx="1099704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Локальными </a:t>
            </a:r>
            <a:r>
              <a:rPr lang="ru-RU" sz="1400" dirty="0"/>
              <a:t>актами, регламентирующими деятельность </a:t>
            </a:r>
            <a:r>
              <a:rPr lang="ru-RU" sz="1400" dirty="0"/>
              <a:t>учреждения</a:t>
            </a:r>
            <a:r>
              <a:rPr lang="ru-RU" sz="1400" dirty="0"/>
              <a:t>, </a:t>
            </a:r>
            <a:r>
              <a:rPr lang="ru-RU" sz="1400" dirty="0"/>
              <a:t>являются</a:t>
            </a:r>
            <a:r>
              <a:rPr lang="ru-RU" sz="1400" dirty="0"/>
              <a:t>:</a:t>
            </a:r>
          </a:p>
          <a:p>
            <a:r>
              <a:rPr lang="ru-RU" sz="1400" dirty="0"/>
              <a:t>1. </a:t>
            </a:r>
            <a:r>
              <a:rPr lang="ru-RU" sz="1400" dirty="0"/>
              <a:t>приказы и распоряжения директора </a:t>
            </a:r>
            <a:r>
              <a:rPr lang="ru-RU" sz="1400" dirty="0"/>
              <a:t>учреждения</a:t>
            </a:r>
            <a:r>
              <a:rPr lang="ru-RU" sz="1400" dirty="0"/>
              <a:t>;</a:t>
            </a:r>
          </a:p>
          <a:p>
            <a:r>
              <a:rPr lang="ru-RU" sz="1400" dirty="0"/>
              <a:t>2. </a:t>
            </a:r>
            <a:r>
              <a:rPr lang="ru-RU" sz="1400" dirty="0"/>
              <a:t>правила внутреннего трудового распорядка;</a:t>
            </a:r>
          </a:p>
          <a:p>
            <a:r>
              <a:rPr lang="ru-RU" sz="1400" dirty="0"/>
              <a:t>3. </a:t>
            </a:r>
            <a:r>
              <a:rPr lang="ru-RU" sz="1400" dirty="0"/>
              <a:t>положение о </a:t>
            </a:r>
            <a:r>
              <a:rPr lang="ru-RU" sz="1400" dirty="0" err="1"/>
              <a:t>внутришкольном</a:t>
            </a:r>
            <a:r>
              <a:rPr lang="ru-RU" sz="1400" dirty="0"/>
              <a:t> контроле;</a:t>
            </a:r>
          </a:p>
          <a:p>
            <a:r>
              <a:rPr lang="ru-RU" sz="1400" dirty="0"/>
              <a:t>4. </a:t>
            </a:r>
            <a:r>
              <a:rPr lang="ru-RU" sz="1400" dirty="0"/>
              <a:t>положение об общем собрании трудового коллектива;</a:t>
            </a:r>
          </a:p>
          <a:p>
            <a:r>
              <a:rPr lang="ru-RU" sz="1400" dirty="0"/>
              <a:t>5. </a:t>
            </a:r>
            <a:r>
              <a:rPr lang="ru-RU" sz="1400" dirty="0"/>
              <a:t>положение о тренерском совете;</a:t>
            </a:r>
          </a:p>
          <a:p>
            <a:r>
              <a:rPr lang="ru-RU" sz="1400" dirty="0"/>
              <a:t>6. правила </a:t>
            </a:r>
            <a:r>
              <a:rPr lang="ru-RU" sz="1400" dirty="0"/>
              <a:t>поведения </a:t>
            </a:r>
            <a:r>
              <a:rPr lang="ru-RU" sz="1400" dirty="0"/>
              <a:t>воспитанников;</a:t>
            </a:r>
            <a:endParaRPr lang="ru-RU" sz="1400" dirty="0"/>
          </a:p>
          <a:p>
            <a:r>
              <a:rPr lang="ru-RU" sz="1400" dirty="0"/>
              <a:t>7. </a:t>
            </a:r>
            <a:r>
              <a:rPr lang="ru-RU" sz="1400" dirty="0"/>
              <a:t>положение о приемных, контрольно-переводных и итоговых испытаниях;</a:t>
            </a:r>
          </a:p>
          <a:p>
            <a:r>
              <a:rPr lang="ru-RU" sz="1400" dirty="0"/>
              <a:t>8. </a:t>
            </a:r>
            <a:r>
              <a:rPr lang="ru-RU" sz="1400" dirty="0"/>
              <a:t>положение о порядке  </a:t>
            </a:r>
            <a:r>
              <a:rPr lang="ru-RU" sz="1400" dirty="0"/>
              <a:t>приема </a:t>
            </a:r>
            <a:r>
              <a:rPr lang="ru-RU" sz="1400" dirty="0"/>
              <a:t>(зачисления), переводе, отчисления  и восстановления </a:t>
            </a:r>
            <a:endParaRPr lang="ru-RU" sz="1400" dirty="0"/>
          </a:p>
          <a:p>
            <a:r>
              <a:rPr lang="ru-RU" sz="1400" dirty="0"/>
              <a:t>воспитанников</a:t>
            </a:r>
          </a:p>
          <a:p>
            <a:r>
              <a:rPr lang="ru-RU" sz="1400" dirty="0"/>
              <a:t>9. </a:t>
            </a:r>
            <a:r>
              <a:rPr lang="ru-RU" sz="1400" dirty="0"/>
              <a:t>договор (контракт) с сотрудниками;</a:t>
            </a:r>
          </a:p>
          <a:p>
            <a:r>
              <a:rPr lang="ru-RU" sz="1400" dirty="0"/>
              <a:t>10. </a:t>
            </a:r>
            <a:r>
              <a:rPr lang="ru-RU" sz="1400" dirty="0"/>
              <a:t>должностные инструкции;</a:t>
            </a:r>
          </a:p>
          <a:p>
            <a:r>
              <a:rPr lang="ru-RU" sz="1400" dirty="0"/>
              <a:t>11. </a:t>
            </a:r>
            <a:r>
              <a:rPr lang="ru-RU" sz="1400" dirty="0"/>
              <a:t>положение о комиссии по урегулированию споров между участниками </a:t>
            </a:r>
          </a:p>
          <a:p>
            <a:r>
              <a:rPr lang="ru-RU" sz="1400" dirty="0"/>
              <a:t>тренировочного процесса</a:t>
            </a:r>
            <a:r>
              <a:rPr lang="ru-RU" sz="1400" dirty="0"/>
              <a:t>;</a:t>
            </a:r>
          </a:p>
          <a:p>
            <a:r>
              <a:rPr lang="ru-RU" sz="1400" dirty="0"/>
              <a:t>12. инструкции </a:t>
            </a:r>
            <a:r>
              <a:rPr lang="ru-RU" sz="1400" dirty="0"/>
              <a:t>по безопасности и правилам работы на рабочих местах;</a:t>
            </a:r>
          </a:p>
          <a:p>
            <a:r>
              <a:rPr lang="ru-RU" sz="1400" dirty="0"/>
              <a:t>13. положение </a:t>
            </a:r>
            <a:r>
              <a:rPr lang="ru-RU" sz="1400" dirty="0"/>
              <a:t>о порядке подготовки и организации проведения </a:t>
            </a:r>
            <a:r>
              <a:rPr lang="ru-RU" sz="1400" dirty="0" err="1"/>
              <a:t>самообследования</a:t>
            </a:r>
            <a:r>
              <a:rPr lang="ru-RU" sz="1400" dirty="0"/>
              <a:t>;</a:t>
            </a:r>
          </a:p>
          <a:p>
            <a:r>
              <a:rPr lang="ru-RU" sz="1400" dirty="0"/>
              <a:t>14. положение о документации тренеров;</a:t>
            </a:r>
            <a:endParaRPr lang="ru-RU" sz="1400" dirty="0"/>
          </a:p>
          <a:p>
            <a:r>
              <a:rPr lang="ru-RU" sz="1400" dirty="0"/>
              <a:t>15. </a:t>
            </a:r>
            <a:r>
              <a:rPr lang="ru-RU" sz="1400" dirty="0"/>
              <a:t>программа развития </a:t>
            </a:r>
            <a:r>
              <a:rPr lang="ru-RU" sz="1400" dirty="0"/>
              <a:t>учреждения</a:t>
            </a:r>
            <a:r>
              <a:rPr lang="ru-RU" sz="1400" dirty="0"/>
              <a:t>.</a:t>
            </a:r>
          </a:p>
          <a:p>
            <a:r>
              <a:rPr lang="ru-RU" sz="1400" dirty="0"/>
              <a:t>Локальные </a:t>
            </a:r>
            <a:r>
              <a:rPr lang="ru-RU" sz="1400" dirty="0"/>
              <a:t>правовые акты </a:t>
            </a:r>
            <a:r>
              <a:rPr lang="ru-RU" sz="1400" dirty="0"/>
              <a:t>учреждения </a:t>
            </a:r>
            <a:r>
              <a:rPr lang="ru-RU" sz="1400" dirty="0"/>
              <a:t>не могут </a:t>
            </a:r>
            <a:r>
              <a:rPr lang="ru-RU" sz="1400" dirty="0"/>
              <a:t>противоречить</a:t>
            </a:r>
            <a:endParaRPr lang="ru-RU" sz="1400" dirty="0"/>
          </a:p>
          <a:p>
            <a:r>
              <a:rPr lang="ru-RU" sz="1400" dirty="0"/>
              <a:t>Уставу и действующему законодательству Российской Федерации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54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3552" y="332656"/>
            <a:ext cx="360236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 занимающихся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школе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годам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880031"/>
              </p:ext>
            </p:extLst>
          </p:nvPr>
        </p:nvGraphicFramePr>
        <p:xfrm>
          <a:off x="2207568" y="1916832"/>
          <a:ext cx="3602360" cy="3521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8062">
                <a:tc>
                  <a:txBody>
                    <a:bodyPr/>
                    <a:lstStyle/>
                    <a:p>
                      <a:r>
                        <a:rPr lang="ru-RU" dirty="0" smtClean="0"/>
                        <a:t>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детей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746">
                <a:tc>
                  <a:txBody>
                    <a:bodyPr/>
                    <a:lstStyle/>
                    <a:p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527"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8331"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612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612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3977129"/>
              </p:ext>
            </p:extLst>
          </p:nvPr>
        </p:nvGraphicFramePr>
        <p:xfrm>
          <a:off x="6312024" y="1600200"/>
          <a:ext cx="3888432" cy="3663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9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843">
                  <a:extLst>
                    <a:ext uri="{9D8B030D-6E8A-4147-A177-3AD203B41FA5}">
                      <a16:colId xmlns:a16="http://schemas.microsoft.com/office/drawing/2014/main" val="3344104406"/>
                    </a:ext>
                  </a:extLst>
                </a:gridCol>
              </a:tblGrid>
              <a:tr h="892696">
                <a:tc>
                  <a:txBody>
                    <a:bodyPr/>
                    <a:lstStyle/>
                    <a:p>
                      <a:r>
                        <a:rPr lang="ru-RU" dirty="0" smtClean="0"/>
                        <a:t>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массовые разряды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разряд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КМС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825">
                <a:tc>
                  <a:txBody>
                    <a:bodyPr/>
                    <a:lstStyle/>
                    <a:p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825"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825"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135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62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68009" y="571813"/>
            <a:ext cx="4758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Количество выполненных </a:t>
            </a:r>
          </a:p>
          <a:p>
            <a:r>
              <a:rPr lang="ru-RU" sz="2800" b="1" dirty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разрядов по годам</a:t>
            </a:r>
            <a:endParaRPr lang="ru-RU" sz="2800" b="1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3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07568" y="692696"/>
            <a:ext cx="7924800" cy="710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Динамика наполняемости   групп по видам спорта  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47554532"/>
              </p:ext>
            </p:extLst>
          </p:nvPr>
        </p:nvGraphicFramePr>
        <p:xfrm>
          <a:off x="2063552" y="1295182"/>
          <a:ext cx="403244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719736" y="234888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92D050"/>
                </a:solidFill>
              </a:rPr>
              <a:t>Бадминтон</a:t>
            </a:r>
            <a:endParaRPr lang="ru-RU" sz="2800" dirty="0">
              <a:solidFill>
                <a:srgbClr val="92D050"/>
              </a:solidFill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762123419"/>
              </p:ext>
            </p:extLst>
          </p:nvPr>
        </p:nvGraphicFramePr>
        <p:xfrm>
          <a:off x="5807968" y="1700808"/>
          <a:ext cx="446449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7608168" y="249289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92D050"/>
                </a:solidFill>
              </a:rPr>
              <a:t>Единоборства</a:t>
            </a:r>
            <a:endParaRPr lang="ru-RU" sz="2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10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Динамика наполняемости   групп по видам спорта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Волейбол</a:t>
            </a:r>
            <a:endParaRPr lang="ru-RU" sz="32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45865457"/>
              </p:ext>
            </p:extLst>
          </p:nvPr>
        </p:nvGraphicFramePr>
        <p:xfrm>
          <a:off x="2351089" y="2514600"/>
          <a:ext cx="3298825" cy="374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Легкая атлетика</a:t>
            </a:r>
            <a:endParaRPr lang="ru-RU" sz="28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0808696"/>
              </p:ext>
            </p:extLst>
          </p:nvPr>
        </p:nvGraphicFramePr>
        <p:xfrm>
          <a:off x="5765801" y="2514600"/>
          <a:ext cx="3298825" cy="374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514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Динамика наполняемости   групп по видам спорта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Лыжные гонки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1356533"/>
              </p:ext>
            </p:extLst>
          </p:nvPr>
        </p:nvGraphicFramePr>
        <p:xfrm>
          <a:off x="2207568" y="2420888"/>
          <a:ext cx="3600400" cy="3523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384032" y="2348880"/>
            <a:ext cx="3337560" cy="576262"/>
          </a:xfrm>
        </p:spPr>
        <p:txBody>
          <a:bodyPr>
            <a:normAutofit/>
          </a:bodyPr>
          <a:lstStyle/>
          <a:p>
            <a:r>
              <a:rPr lang="ru-RU" sz="2800" dirty="0"/>
              <a:t>Футбол</a:t>
            </a:r>
            <a:endParaRPr lang="ru-RU" sz="28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57075574"/>
              </p:ext>
            </p:extLst>
          </p:nvPr>
        </p:nvGraphicFramePr>
        <p:xfrm>
          <a:off x="6324600" y="2209800"/>
          <a:ext cx="3875856" cy="3811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066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1625" y="692697"/>
            <a:ext cx="6798735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Динамика наполняемости   групп по видам спорта 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165360553"/>
              </p:ext>
            </p:extLst>
          </p:nvPr>
        </p:nvGraphicFramePr>
        <p:xfrm>
          <a:off x="2279576" y="1484784"/>
          <a:ext cx="338437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79576" y="544522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92D050"/>
                </a:solidFill>
              </a:rPr>
              <a:t>ХОККЕЙ</a:t>
            </a:r>
            <a:endParaRPr lang="ru-RU" sz="2800" dirty="0">
              <a:solidFill>
                <a:srgbClr val="92D050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529317930"/>
              </p:ext>
            </p:extLst>
          </p:nvPr>
        </p:nvGraphicFramePr>
        <p:xfrm>
          <a:off x="5807968" y="2280733"/>
          <a:ext cx="316835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7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548680"/>
            <a:ext cx="4968552" cy="900456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исленный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стаж тренеров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085677"/>
              </p:ext>
            </p:extLst>
          </p:nvPr>
        </p:nvGraphicFramePr>
        <p:xfrm>
          <a:off x="1991544" y="1916832"/>
          <a:ext cx="316992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 человек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 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человек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 10 лет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человека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свыше</a:t>
                      </a:r>
                      <a:r>
                        <a:rPr lang="ru-RU" baseline="0" dirty="0" smtClean="0"/>
                        <a:t> 10лет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 человек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35960" y="3284985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УРОВЕЛЬ ТРЕНЕРОВ</a:t>
            </a:r>
            <a:endParaRPr lang="ru-RU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638051"/>
              </p:ext>
            </p:extLst>
          </p:nvPr>
        </p:nvGraphicFramePr>
        <p:xfrm>
          <a:off x="5447928" y="4797152"/>
          <a:ext cx="468052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высшее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 человек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средне-специальное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    человек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66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D267936-D6B8-445C-B3C1-6EBD39F58C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1903</TotalTime>
  <Words>437</Words>
  <Application>Microsoft Office PowerPoint</Application>
  <PresentationFormat>Широкоэкранный</PresentationFormat>
  <Paragraphs>107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 Math</vt:lpstr>
      <vt:lpstr>Century Gothic</vt:lpstr>
      <vt:lpstr>Times New Roman</vt:lpstr>
      <vt:lpstr>Wingdings 3</vt:lpstr>
      <vt:lpstr>Ион</vt:lpstr>
      <vt:lpstr>отчет  Муниципального бюджетного учреждения  «Спортивная школа»  Тетюшского муниципального района  Республики Татарстан  за 2019-2020 тренировочный год </vt:lpstr>
      <vt:lpstr>Презентация PowerPoint</vt:lpstr>
      <vt:lpstr>Перечень локальных актов, регламентирующих деятельность учреждения </vt:lpstr>
      <vt:lpstr>Количество детей занимающихся в Спортивной школе  по годам </vt:lpstr>
      <vt:lpstr>Динамика наполняемости   групп по видам спорта  </vt:lpstr>
      <vt:lpstr>Динамика наполняемости   групп по видам спорта </vt:lpstr>
      <vt:lpstr>Динамика наполняемости   групп по видам спорта </vt:lpstr>
      <vt:lpstr>Динамика наполняемости   групп по видам спорта </vt:lpstr>
      <vt:lpstr>численный состав и стаж тренеров</vt:lpstr>
      <vt:lpstr>Финансирование в 2019 году</vt:lpstr>
      <vt:lpstr>Участие в районном мероприятии  «Лыжня Татарстана» </vt:lpstr>
      <vt:lpstr>Помощь в организации и проведении татарского народного праздника  Сабан-Туй</vt:lpstr>
      <vt:lpstr>Помощь в организации и проведении татарского народного праздника Сабан-Туй</vt:lpstr>
      <vt:lpstr>Помощь в организации и проведении республиканского фестиваля мордовской культуры "Валда шинясь" в селе Кильдюшево </vt:lpstr>
      <vt:lpstr>Участие в общественной жизни района</vt:lpstr>
      <vt:lpstr>Презентация PowerPoint</vt:lpstr>
      <vt:lpstr>Презентация PowerPoint</vt:lpstr>
      <vt:lpstr>Презентация PowerPoint</vt:lpstr>
      <vt:lpstr>Спортивные достижения  отделения бадминтона  </vt:lpstr>
      <vt:lpstr>Спортивные достижения  отделения плавания  </vt:lpstr>
      <vt:lpstr>Рейтинг Спортивных школ</vt:lpstr>
      <vt:lpstr>Презентация PowerPoint</vt:lpstr>
      <vt:lpstr>Тренеры спортивной школы принимают нормы ВФСК ГТО  у населения Тетюшского района 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[Деловое общение]</dc:title>
  <dc:creator>ДЮСШ</dc:creator>
  <cp:lastModifiedBy>ДЮСШ</cp:lastModifiedBy>
  <cp:revision>115</cp:revision>
  <cp:lastPrinted>2019-09-03T07:27:31Z</cp:lastPrinted>
  <dcterms:created xsi:type="dcterms:W3CDTF">2016-01-27T06:48:23Z</dcterms:created>
  <dcterms:modified xsi:type="dcterms:W3CDTF">2020-10-05T12:25:03Z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TC103852699990</vt:lpwstr>
  </property>
</Properties>
</file>